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74" r:id="rId4"/>
    <p:sldId id="259" r:id="rId5"/>
    <p:sldId id="276" r:id="rId6"/>
    <p:sldId id="290" r:id="rId7"/>
    <p:sldId id="277" r:id="rId8"/>
    <p:sldId id="278" r:id="rId9"/>
    <p:sldId id="279" r:id="rId10"/>
    <p:sldId id="280" r:id="rId11"/>
    <p:sldId id="281" r:id="rId12"/>
    <p:sldId id="287" r:id="rId13"/>
    <p:sldId id="288" r:id="rId14"/>
    <p:sldId id="289" r:id="rId15"/>
    <p:sldId id="282" r:id="rId16"/>
    <p:sldId id="283" r:id="rId17"/>
    <p:sldId id="284" r:id="rId18"/>
    <p:sldId id="285" r:id="rId19"/>
    <p:sldId id="291" r:id="rId2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14" autoAdjust="0"/>
  </p:normalViewPr>
  <p:slideViewPr>
    <p:cSldViewPr>
      <p:cViewPr varScale="1">
        <p:scale>
          <a:sx n="82" d="100"/>
          <a:sy n="82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C6-40BA-AE24-D08B3714E5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хороший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C6-40BA-AE24-D08B3714E5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C6-40BA-AE24-D08B3714E5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936320"/>
        <c:axId val="32528000"/>
        <c:axId val="0"/>
      </c:bar3DChart>
      <c:catAx>
        <c:axId val="3493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528000"/>
        <c:crosses val="autoZero"/>
        <c:auto val="1"/>
        <c:lblAlgn val="ctr"/>
        <c:lblOffset val="100"/>
        <c:noMultiLvlLbl val="0"/>
      </c:catAx>
      <c:valAx>
        <c:axId val="325280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936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08-46B2-9441-DB359095EC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08-46B2-9441-DB359095EC2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08-46B2-9441-DB359095EC2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08-46B2-9441-DB359095EC2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08-46B2-9441-DB359095EC2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08-46B2-9441-DB359095EC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716608"/>
        <c:axId val="110033088"/>
        <c:axId val="0"/>
      </c:bar3DChart>
      <c:catAx>
        <c:axId val="3571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110033088"/>
        <c:crosses val="autoZero"/>
        <c:auto val="1"/>
        <c:lblAlgn val="ctr"/>
        <c:lblOffset val="100"/>
        <c:noMultiLvlLbl val="0"/>
      </c:catAx>
      <c:valAx>
        <c:axId val="1100330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7166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0B-464D-96F4-4B586DAA83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0B-464D-96F4-4B586DAA83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0B-464D-96F4-4B586DAA836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0B-464D-96F4-4B586DAA836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0B-464D-96F4-4B586DAA836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0B-464D-96F4-4B586DAA83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714560"/>
        <c:axId val="110033664"/>
        <c:axId val="0"/>
      </c:bar3DChart>
      <c:catAx>
        <c:axId val="3571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110033664"/>
        <c:crosses val="autoZero"/>
        <c:auto val="1"/>
        <c:lblAlgn val="ctr"/>
        <c:lblOffset val="100"/>
        <c:noMultiLvlLbl val="0"/>
      </c:catAx>
      <c:valAx>
        <c:axId val="1100336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7145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1-4107-8923-13E95CBFE4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хороший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41-4107-8923-13E95CBFE48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0.64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41-4107-8923-13E95CBFE4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3233280"/>
        <c:axId val="84086720"/>
        <c:axId val="0"/>
      </c:bar3DChart>
      <c:catAx>
        <c:axId val="4323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086720"/>
        <c:crosses val="autoZero"/>
        <c:auto val="1"/>
        <c:lblAlgn val="ctr"/>
        <c:lblOffset val="100"/>
        <c:noMultiLvlLbl val="0"/>
      </c:catAx>
      <c:valAx>
        <c:axId val="840867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2332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83850332419204"/>
          <c:y val="6.4084104291442359E-2"/>
          <c:w val="0.80280348967073833"/>
          <c:h val="0.755588394218824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A4-47A1-A10A-B831395F1A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0.7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A4-47A1-A10A-B831395F1A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0.3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A4-47A1-A10A-B831395F1AC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0.4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A4-47A1-A10A-B831395F1AC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0.5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A4-47A1-A10A-B831395F1AC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Лист1!$G$2:$G$3</c:f>
              <c:numCache>
                <c:formatCode>0%</c:formatCode>
                <c:ptCount val="2"/>
                <c:pt idx="0">
                  <c:v>0.5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A4-47A1-A10A-B831395F1A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3327488"/>
        <c:axId val="84089024"/>
        <c:axId val="0"/>
      </c:bar3DChart>
      <c:catAx>
        <c:axId val="4332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089024"/>
        <c:crosses val="autoZero"/>
        <c:auto val="1"/>
        <c:lblAlgn val="ctr"/>
        <c:lblOffset val="100"/>
        <c:noMultiLvlLbl val="0"/>
      </c:catAx>
      <c:valAx>
        <c:axId val="840890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327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4-4E42-BDCC-9466E54949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94-4E42-BDCC-9466E54949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0.4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94-4E42-BDCC-9466E549495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0.7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94-4E42-BDCC-9466E549495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0.7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94-4E42-BDCC-9466E549495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Лист1!$G$2:$G$3</c:f>
              <c:numCache>
                <c:formatCode>0%</c:formatCode>
                <c:ptCount val="2"/>
                <c:pt idx="0">
                  <c:v>0.8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94-4E42-BDCC-9466E54949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3354624"/>
        <c:axId val="112263744"/>
        <c:axId val="0"/>
      </c:bar3DChart>
      <c:catAx>
        <c:axId val="4335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2263744"/>
        <c:crosses val="autoZero"/>
        <c:auto val="1"/>
        <c:lblAlgn val="ctr"/>
        <c:lblOffset val="100"/>
        <c:noMultiLvlLbl val="0"/>
      </c:catAx>
      <c:valAx>
        <c:axId val="1122637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354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7D8202F-67B3-418E-82C4-803FB7A74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4885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48F1086-F522-4A01-94DA-62E8AC2BC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967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F1086-F522-4A01-94DA-62E8AC2BC8A4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dirty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F1086-F522-4A01-94DA-62E8AC2BC8A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dirty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F1086-F522-4A01-94DA-62E8AC2BC8A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dirty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F1086-F522-4A01-94DA-62E8AC2BC8A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dirty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F1086-F522-4A01-94DA-62E8AC2BC8A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dirty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F1086-F522-4A01-94DA-62E8AC2BC8A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dirty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F1086-F522-4A01-94DA-62E8AC2BC8A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dirty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F1086-F522-4A01-94DA-62E8AC2BC8A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dirty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F1086-F522-4A01-94DA-62E8AC2BC8A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dirty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F1086-F522-4A01-94DA-62E8AC2BC8A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dirty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F1086-F522-4A01-94DA-62E8AC2BC8A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F1086-F522-4A01-94DA-62E8AC2BC8A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F1086-F522-4A01-94DA-62E8AC2BC8A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dirty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F1086-F522-4A01-94DA-62E8AC2BC8A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dirty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F1086-F522-4A01-94DA-62E8AC2BC8A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dirty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F1086-F522-4A01-94DA-62E8AC2BC8A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dirty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F1086-F522-4A01-94DA-62E8AC2BC8A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dirty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F1086-F522-4A01-94DA-62E8AC2BC8A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dirty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F1086-F522-4A01-94DA-62E8AC2BC8A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2DE8-F235-4A68-B212-5B3C0B33DEA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F085-6A25-4BFE-867E-AD04583AF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2DE8-F235-4A68-B212-5B3C0B33DEA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F085-6A25-4BFE-867E-AD04583AF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2DE8-F235-4A68-B212-5B3C0B33DEA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F085-6A25-4BFE-867E-AD04583AF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2DE8-F235-4A68-B212-5B3C0B33DEA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F085-6A25-4BFE-867E-AD04583AF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2DE8-F235-4A68-B212-5B3C0B33DEA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F085-6A25-4BFE-867E-AD04583AF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2DE8-F235-4A68-B212-5B3C0B33DEA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F085-6A25-4BFE-867E-AD04583AF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2DE8-F235-4A68-B212-5B3C0B33DEA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F085-6A25-4BFE-867E-AD04583AF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2DE8-F235-4A68-B212-5B3C0B33DEA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F085-6A25-4BFE-867E-AD04583AF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2DE8-F235-4A68-B212-5B3C0B33DEA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F085-6A25-4BFE-867E-AD04583AF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2DE8-F235-4A68-B212-5B3C0B33DEA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F085-6A25-4BFE-867E-AD04583AF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2DE8-F235-4A68-B212-5B3C0B33DEA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F085-6A25-4BFE-867E-AD04583AF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52DE8-F235-4A68-B212-5B3C0B33DEA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DF085-6A25-4BFE-867E-AD04583AF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5.wdp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8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ugaschool54.com/2019/11/08/interaktivnye-tetradi-kak-effektivnoe-sredstvo-povysheniya-motivacii-k-izucheniyu-anglijskogo-yazyka/" TargetMode="External"/><Relationship Id="rId4" Type="http://schemas.openxmlformats.org/officeDocument/2006/relationships/hyperlink" Target="http://elar.uspu.ru/bitstream/uspu/8205/2/20Vershinina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://www.playcast.ru/uploads/2015/07/14/1433376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433376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9292" y="160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70779" y="764704"/>
            <a:ext cx="614366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Интерактивные тетради как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эффективный метод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повышения мотивации к изучению английского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языка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6048" y="4257968"/>
            <a:ext cx="3518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Агаркова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Валентина Викторовна,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английского языка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Ясиновской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СОШ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4741" y="6021288"/>
            <a:ext cx="193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х</a:t>
            </a:r>
            <a:r>
              <a:rPr lang="ru-RU" dirty="0"/>
              <a:t>. Новая Надежда</a:t>
            </a:r>
          </a:p>
          <a:p>
            <a:pPr algn="ctr"/>
            <a:r>
              <a:rPr lang="ru-RU" dirty="0" smtClean="0"/>
              <a:t>2020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6138"/>
            <a:ext cx="87849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первого этапа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ctr"/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	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44349164"/>
              </p:ext>
            </p:extLst>
          </p:nvPr>
        </p:nvGraphicFramePr>
        <p:xfrm>
          <a:off x="4572000" y="594506"/>
          <a:ext cx="4572000" cy="233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23070"/>
              </p:ext>
            </p:extLst>
          </p:nvPr>
        </p:nvGraphicFramePr>
        <p:xfrm>
          <a:off x="251520" y="542817"/>
          <a:ext cx="4248472" cy="246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2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 детей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Нравятся уроки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Радуются, если уроки отменяют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70%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Предпочли бы пойти на урок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Хочу, чтобы урок не отменяли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40%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Хотели бы получать домашнее задание?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92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Заставляют ли вас родители учить английский или 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070447"/>
              </p:ext>
            </p:extLst>
          </p:nvPr>
        </p:nvGraphicFramePr>
        <p:xfrm>
          <a:off x="293687" y="3789040"/>
          <a:ext cx="4248472" cy="231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2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 детей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Хочу больше знать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Найти престижную работу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Не опозорить класс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40%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Доставить радость родителям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70%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Доставить радость учителю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70%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92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Не отставать от друзей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80%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6728" y="311478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мотивов изучения английского языка на начало: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96666191"/>
              </p:ext>
            </p:extLst>
          </p:nvPr>
        </p:nvGraphicFramePr>
        <p:xfrm>
          <a:off x="4572000" y="3789040"/>
          <a:ext cx="4572000" cy="233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227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-600x4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6138"/>
            <a:ext cx="87849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реализации проекта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	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92696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интерактивных тетрадей во 2-ом классе (2018-2019)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интерактивных тетрадей в 3-ем классе (2019-2020)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внедрения интерактивных тетрадей во 2 и 3 классах стала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практического руководства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демонстрационной  интерактивной тетради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ролевых игр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настольных игр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геймификации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азработаны оценочные листы</a:t>
            </a:r>
          </a:p>
        </p:txBody>
      </p:sp>
    </p:spTree>
    <p:extLst>
      <p:ext uri="{BB962C8B-B14F-4D97-AF65-F5344CB8AC3E}">
        <p14:creationId xmlns:p14="http://schemas.microsoft.com/office/powerpoint/2010/main" val="38170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-600x4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6138"/>
            <a:ext cx="87849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результаты проекта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	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92696"/>
            <a:ext cx="87849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итоговое анкетирование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«Оценка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школьной мотивации»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Н.Г.Лускановой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состоящей из 10 вопросов, наилучшим образом отражающих отношение детей к школе и учебному процессу, эмоциональное реагирование на школьную ситуацию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анкетировании участвовали 14 обучающихся 2 класса, были получены следующие результаты уровня школьной мотивации на заключительном этапе внедрения тетрадей во 2 классе.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19791665"/>
              </p:ext>
            </p:extLst>
          </p:nvPr>
        </p:nvGraphicFramePr>
        <p:xfrm>
          <a:off x="827584" y="2924944"/>
          <a:ext cx="7632848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59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6138"/>
            <a:ext cx="87849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результаты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ctr"/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	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12914134"/>
              </p:ext>
            </p:extLst>
          </p:nvPr>
        </p:nvGraphicFramePr>
        <p:xfrm>
          <a:off x="1043608" y="3573016"/>
          <a:ext cx="68407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054341"/>
              </p:ext>
            </p:extLst>
          </p:nvPr>
        </p:nvGraphicFramePr>
        <p:xfrm>
          <a:off x="1043607" y="692696"/>
          <a:ext cx="7056785" cy="2900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819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 детей</a:t>
                      </a:r>
                    </a:p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Ответы детей</a:t>
                      </a:r>
                    </a:p>
                    <a:p>
                      <a:pPr algn="ctr"/>
                      <a:r>
                        <a:rPr lang="ru-RU" sz="1050" dirty="0" smtClean="0"/>
                        <a:t>конец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5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Нравятся уроки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70%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35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Радуются, если уроки отменяют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70%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Предпочли бы пойти на урок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60%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5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Хочу, чтобы урок не отменяли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40%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70%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35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Хотели бы получать домашнее задание?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70%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4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Заставляют ли вас родители учить английский или нет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5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6138"/>
            <a:ext cx="87849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результаты проекта</a:t>
            </a:r>
          </a:p>
          <a:p>
            <a:pPr algn="ctr"/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	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747398"/>
              </p:ext>
            </p:extLst>
          </p:nvPr>
        </p:nvGraphicFramePr>
        <p:xfrm>
          <a:off x="1403648" y="1006681"/>
          <a:ext cx="6192687" cy="245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 детей</a:t>
                      </a:r>
                    </a:p>
                    <a:p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года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 детей</a:t>
                      </a:r>
                    </a:p>
                    <a:p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 года</a:t>
                      </a:r>
                      <a:endParaRPr lang="ru-RU" sz="105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Хочу больше знать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90%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Найти престижную работу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Не опозорить класс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40%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70%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Доставить радость родителям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70%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80%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Доставить радость учителю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70%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80%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9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Не отставать от друзей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80%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80%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11560" y="62068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мотивов изучения английского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617195204"/>
              </p:ext>
            </p:extLst>
          </p:nvPr>
        </p:nvGraphicFramePr>
        <p:xfrm>
          <a:off x="899592" y="3501008"/>
          <a:ext cx="756084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98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-600x4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6138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реализации проекта</a:t>
            </a:r>
          </a:p>
          <a:p>
            <a:pPr algn="ctr"/>
            <a:r>
              <a:rPr lang="ru-RU" sz="2000" b="1" dirty="0"/>
              <a:t>Шаблоны для урока на введение и отработку лексики</a:t>
            </a:r>
            <a:endParaRPr lang="ru-RU" sz="2000" dirty="0"/>
          </a:p>
          <a:p>
            <a:pPr algn="ctr"/>
            <a:r>
              <a:rPr lang="ru-RU" sz="2400" b="1" dirty="0"/>
              <a:t>Подготовка шаблонов   </a:t>
            </a:r>
            <a:r>
              <a:rPr lang="ru-RU" sz="2400" b="1" dirty="0" smtClean="0"/>
              <a:t>                          </a:t>
            </a:r>
            <a:r>
              <a:rPr lang="ru-RU" sz="2400" b="1" dirty="0"/>
              <a:t>Результат работы</a:t>
            </a:r>
            <a:endParaRPr lang="ru-RU" sz="2400" dirty="0"/>
          </a:p>
          <a:p>
            <a:pPr algn="ctr"/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	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sun9-13.userapi.com/c813024/v813024302/36371/B_hhr8sW6FM.jpg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795" b="7385"/>
          <a:stretch/>
        </p:blipFill>
        <p:spPr bwMode="auto">
          <a:xfrm>
            <a:off x="467544" y="1484784"/>
            <a:ext cx="4104454" cy="5184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sun9-5.userapi.com/c856016/v856016302/20906f/klVcQ98CDR4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104456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3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-600x4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6138"/>
            <a:ext cx="87849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реализации проекта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	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92696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Изучение </a:t>
            </a:r>
            <a:r>
              <a:rPr lang="ru-RU" sz="2000" b="1" dirty="0" smtClean="0"/>
              <a:t>алфавита</a:t>
            </a:r>
          </a:p>
          <a:p>
            <a:endParaRPr lang="ru-RU" sz="2000" dirty="0"/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sun9-14.userapi.com/c204728/v204728498/55357/aANVQQBYwRw.jpg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861" r="11283" b="6474"/>
          <a:stretch/>
        </p:blipFill>
        <p:spPr bwMode="auto">
          <a:xfrm>
            <a:off x="0" y="1200527"/>
            <a:ext cx="4761230" cy="3217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sun9-56.userapi.com/c858524/v858524406/11990a/WRCU3WFv5qU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5242723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004048" y="2438528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Обучение чтению</a:t>
            </a:r>
          </a:p>
          <a:p>
            <a:pPr algn="ctr"/>
            <a:endParaRPr lang="ru-RU" sz="2000" dirty="0"/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-600x4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6138"/>
            <a:ext cx="87849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реализации проекта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	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92696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Грамматический урок</a:t>
            </a:r>
            <a:endParaRPr lang="ru-RU" sz="2000" dirty="0"/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530475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353095"/>
            <a:ext cx="51276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0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-600x4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6138"/>
            <a:ext cx="87849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реализации проекта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	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692696"/>
            <a:ext cx="2277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Работа над проектом</a:t>
            </a:r>
          </a:p>
        </p:txBody>
      </p:sp>
      <p:pic>
        <p:nvPicPr>
          <p:cNvPr id="9" name="Рисунок 8" descr="C:\Users\User\Desktop\20191128_11545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196" y="1188615"/>
            <a:ext cx="6804481" cy="3953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9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-600x4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64" y="-18368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613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03004"/>
            <a:ext cx="864096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Расширение </a:t>
            </a:r>
            <a:r>
              <a:rPr lang="ru-RU" sz="2800" dirty="0"/>
              <a:t>географии применения интерактивных тетрадей для обучающихся на всех ступенях обучения, во внеурочной деятельности, при подготовке к экзаменам.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Интеграция </a:t>
            </a:r>
            <a:r>
              <a:rPr lang="ru-RU" sz="2800" dirty="0"/>
              <a:t>интерактивных тетрадей в другие предметные области (русский язык, математика, окружающий мир)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Диссеминация </a:t>
            </a:r>
            <a:r>
              <a:rPr lang="ru-RU" sz="2800" dirty="0"/>
              <a:t>опыта работы над проектом на школьном и муниципальном уровнях.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Работа </a:t>
            </a:r>
            <a:r>
              <a:rPr lang="ru-RU" sz="2800" dirty="0"/>
              <a:t>над исключением проблем, выявленных в ходе реализации проекта.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1" y="119364"/>
            <a:ext cx="4464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проекта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eselyie-rebyata-shablon-prevyu-1-600x4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282" y="357166"/>
            <a:ext cx="867819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Актуальность проекта</a:t>
            </a:r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 </a:t>
            </a:r>
            <a:r>
              <a:rPr lang="ru-RU" sz="1600" dirty="0" smtClean="0">
                <a:solidFill>
                  <a:srgbClr val="000000"/>
                </a:solidFill>
                <a:latin typeface="PT Sans"/>
              </a:rPr>
              <a:t>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ООН 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желаемых результатов необходима устойчивая мотивация обучающихся к изучению и усвоению английского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эта проблема весьма актуальна для сельской школы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вопрос о низком уровне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мотивации детей к учебной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в связи с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обострением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проблем на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низким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уровнем педагогической грамотности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дошкольной подготовкой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объемом учебного материала по основным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отсутствием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применения знаний на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Все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вышеизложенное указывает на необходимость внедрения интерактивных технологий направленных на формирование мотивационной сферы обучаемого, становление и развитие внутренних мотивов познавательной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проблемы определило основную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внедрения интерактивных тетрадей в процесс обучения английскому языку для повышения мотивации обучающихся.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PT Sans"/>
            </a:endParaRPr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eselyie-rebyata-shablon-prevyu-1-600x4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597" y="116632"/>
            <a:ext cx="870188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тетради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способов сделать процесс изучения английского языка в начальной школе более интересным и эффективным является применение интерактивных тетрадей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 представляет собой обычную тетрадь, наполненную интерактивными элементами и шаблонами, кармашками с карточками, мини-книжками, рисунками, схемами, направленными на изучение лексики, грамматики, навыков чтения. Интерактивная тетрадь не имеет сюжета. Она помогает превратить теоритический материал в практический.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PT Sans"/>
            </a:endParaRPr>
          </a:p>
          <a:p>
            <a:pPr algn="just"/>
            <a:endParaRPr lang="ru-RU" sz="1600" dirty="0"/>
          </a:p>
        </p:txBody>
      </p:sp>
      <p:pic>
        <p:nvPicPr>
          <p:cNvPr id="4" name="Рисунок 3" descr="C:\Users\User\Desktop\SiS8GF6AIts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427" y="3001754"/>
            <a:ext cx="4806221" cy="253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7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-600x4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6138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Задачи, которые помогают решать интерактивные тетради:</a:t>
            </a:r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компактная организация информации по изучаемой теме;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теоретического материала;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структурирование сложной информации;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детальное понимание и запоминание информации по изучаемой теме;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многократное повторение и закрепление материала по пройденной теме, учитывая различные  способы восприятия информации детьми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аудиалы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(опираются на логику – суть и взаимосвязи);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познавательного интереса и творческого мышления.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-600x4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88" y="1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6138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Сроки реализации проекта</a:t>
            </a:r>
          </a:p>
          <a:p>
            <a:r>
              <a:rPr lang="ru-RU" sz="2000" dirty="0" smtClean="0"/>
              <a:t>	Проект </a:t>
            </a:r>
            <a:r>
              <a:rPr lang="ru-RU" sz="2000" dirty="0"/>
              <a:t>является долгосрочным и рассчитан на 4 </a:t>
            </a:r>
            <a:r>
              <a:rPr lang="ru-RU" sz="2000" dirty="0" smtClean="0"/>
              <a:t>года (с </a:t>
            </a:r>
            <a:r>
              <a:rPr lang="ru-RU" sz="2000" dirty="0"/>
              <a:t>февраля 2018 г. по август 2021 года) и включает 3 этапа: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«Изучение и разработка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- сентябрь 2018 г.)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«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 апробация интерактивных тетрадей в образовательном процессе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(октябрь 2018г. – март 2021 г.)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>
              <a:buFont typeface="+mj-lt"/>
              <a:buAutoNum type="alphaLcParenR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внедрение и апробация интерактивных тетрадей во 2-ом классе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внедрение и апробация интерактивных тетрадей в 3-ем классе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внедрение и апробация интерактивных тетрадей в 4-ом классе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  Заключительный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«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(май-август 2021 г.)</a:t>
            </a:r>
          </a:p>
          <a:p>
            <a:pPr algn="ctr"/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6138"/>
            <a:ext cx="87849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Критерии оценки</a:t>
            </a:r>
          </a:p>
          <a:p>
            <a:pPr algn="ctr"/>
            <a:r>
              <a:rPr lang="ru-RU" sz="1600" dirty="0" smtClean="0"/>
              <a:t>Критериями оценки деятельности является анализ анкетирования и наблюдение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Критериями оценки интерактивных тетрадей являются оценочные листы</a:t>
            </a:r>
            <a:endParaRPr lang="ru-RU" sz="11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323167"/>
              </p:ext>
            </p:extLst>
          </p:nvPr>
        </p:nvGraphicFramePr>
        <p:xfrm>
          <a:off x="323528" y="1340768"/>
          <a:ext cx="4248473" cy="5256586"/>
        </p:xfrm>
        <a:graphic>
          <a:graphicData uri="http://schemas.openxmlformats.org/drawingml/2006/table">
            <a:tbl>
              <a:tblPr firstRow="1" firstCol="1" bandRow="1"/>
              <a:tblGrid>
                <a:gridCol w="1287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9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9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9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90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9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90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401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Схема оценивания интерактивных тетрадей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Обложка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Нумерация страниц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Рубрики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Использование цвета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Страницы чистые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Названия и даты на всех страницах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Нет пропущенных тем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Все элементы закончены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Оригинальные идеи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Общий балл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Роспись учителя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0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Роспись родителя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4" marR="53154" marT="0" marB="0" anchor="ctr">
                    <a:lnL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44008" y="1071801"/>
            <a:ext cx="4499992" cy="57861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00" b="1" dirty="0"/>
              <a:t>Пятерка</a:t>
            </a:r>
            <a:r>
              <a:rPr lang="ru-RU" sz="1000" dirty="0"/>
              <a:t>, как высший бал, ставится в том случае если:</a:t>
            </a:r>
          </a:p>
          <a:p>
            <a:r>
              <a:rPr lang="ru-RU" sz="1000" dirty="0" smtClean="0"/>
              <a:t>— </a:t>
            </a:r>
            <a:r>
              <a:rPr lang="ru-RU" sz="1000" dirty="0"/>
              <a:t>нет пропущенных и незаполненных страниц;</a:t>
            </a:r>
          </a:p>
          <a:p>
            <a:r>
              <a:rPr lang="ru-RU" sz="1000" dirty="0"/>
              <a:t>— все страницы раскрашены;</a:t>
            </a:r>
          </a:p>
          <a:p>
            <a:r>
              <a:rPr lang="ru-RU" sz="1000" dirty="0"/>
              <a:t>— нет грязных страниц;</a:t>
            </a:r>
          </a:p>
          <a:p>
            <a:r>
              <a:rPr lang="ru-RU" sz="1000" dirty="0"/>
              <a:t>— вся информация верная и все заполнено правильно;</a:t>
            </a:r>
          </a:p>
          <a:p>
            <a:r>
              <a:rPr lang="ru-RU" sz="1000" dirty="0"/>
              <a:t>— в интерактивной тетради есть много иллюстраций и свои собственные оригинальные идеи;</a:t>
            </a:r>
          </a:p>
          <a:p>
            <a:r>
              <a:rPr lang="ru-RU" sz="1000" dirty="0"/>
              <a:t>— видны следы работы с тетрадью.</a:t>
            </a:r>
          </a:p>
          <a:p>
            <a:endParaRPr lang="ru-RU" sz="1000" dirty="0"/>
          </a:p>
          <a:p>
            <a:r>
              <a:rPr lang="ru-RU" sz="1000" b="1" dirty="0"/>
              <a:t>Четверка:</a:t>
            </a:r>
          </a:p>
          <a:p>
            <a:r>
              <a:rPr lang="ru-RU" sz="1000" dirty="0" smtClean="0"/>
              <a:t>— </a:t>
            </a:r>
            <a:r>
              <a:rPr lang="ru-RU" sz="1000" dirty="0"/>
              <a:t>почти нет пропущенных и незаполненных страниц;</a:t>
            </a:r>
          </a:p>
          <a:p>
            <a:r>
              <a:rPr lang="ru-RU" sz="1000" dirty="0"/>
              <a:t>— почти все страницы раскрашены;</a:t>
            </a:r>
          </a:p>
          <a:p>
            <a:r>
              <a:rPr lang="ru-RU" sz="1000" dirty="0"/>
              <a:t>— почти нет грязных страниц;</a:t>
            </a:r>
          </a:p>
          <a:p>
            <a:r>
              <a:rPr lang="ru-RU" sz="1000" dirty="0"/>
              <a:t>— почти вся информация верная;</a:t>
            </a:r>
          </a:p>
          <a:p>
            <a:r>
              <a:rPr lang="ru-RU" sz="1000" dirty="0"/>
              <a:t>— пускай немного, но все же есть иллюстрации и свои собственные идеи;</a:t>
            </a:r>
          </a:p>
          <a:p>
            <a:r>
              <a:rPr lang="ru-RU" sz="1000" dirty="0"/>
              <a:t>— видны следы работы с тетрадью.</a:t>
            </a:r>
          </a:p>
          <a:p>
            <a:endParaRPr lang="ru-RU" sz="1000" dirty="0"/>
          </a:p>
          <a:p>
            <a:r>
              <a:rPr lang="ru-RU" sz="1000" b="1" dirty="0"/>
              <a:t>Тройка:</a:t>
            </a:r>
          </a:p>
          <a:p>
            <a:r>
              <a:rPr lang="ru-RU" sz="1000" dirty="0" smtClean="0"/>
              <a:t>— </a:t>
            </a:r>
            <a:r>
              <a:rPr lang="ru-RU" sz="1000" dirty="0"/>
              <a:t>есть немного пропущенных и незаполненных страниц,</a:t>
            </a:r>
          </a:p>
          <a:p>
            <a:r>
              <a:rPr lang="ru-RU" sz="1000" dirty="0"/>
              <a:t>— иногда встречаются не раскрашенные страницы;</a:t>
            </a:r>
          </a:p>
          <a:p>
            <a:r>
              <a:rPr lang="ru-RU" sz="1000" dirty="0"/>
              <a:t>— интерактивная тетрадь «немного грязная»;</a:t>
            </a:r>
          </a:p>
          <a:p>
            <a:r>
              <a:rPr lang="ru-RU" sz="1000" dirty="0"/>
              <a:t>— присутствует не большое количество неверной информации;</a:t>
            </a:r>
          </a:p>
          <a:p>
            <a:r>
              <a:rPr lang="ru-RU" sz="1000" dirty="0"/>
              <a:t>— очень мало иллюстраций и собственных идей;</a:t>
            </a:r>
          </a:p>
          <a:p>
            <a:r>
              <a:rPr lang="ru-RU" sz="1000" dirty="0"/>
              <a:t>— почти не видны следы работы с тетрадью.</a:t>
            </a:r>
          </a:p>
          <a:p>
            <a:endParaRPr lang="ru-RU" sz="1000" dirty="0"/>
          </a:p>
          <a:p>
            <a:r>
              <a:rPr lang="ru-RU" sz="1000" b="1" dirty="0"/>
              <a:t>Двойка:</a:t>
            </a:r>
          </a:p>
          <a:p>
            <a:r>
              <a:rPr lang="ru-RU" sz="1000" dirty="0" smtClean="0"/>
              <a:t>— </a:t>
            </a:r>
            <a:r>
              <a:rPr lang="ru-RU" sz="1000" dirty="0"/>
              <a:t>много пропущенных или незаполненных страниц (такое случается, когда ученик оставил место под тему, которую пропустил, но так и не заполнил странички);</a:t>
            </a:r>
          </a:p>
          <a:p>
            <a:r>
              <a:rPr lang="ru-RU" sz="1000" dirty="0"/>
              <a:t>— много нераскрашенных страниц;</a:t>
            </a:r>
          </a:p>
          <a:p>
            <a:r>
              <a:rPr lang="ru-RU" sz="1000" dirty="0"/>
              <a:t>— страницы грязные;</a:t>
            </a:r>
          </a:p>
          <a:p>
            <a:r>
              <a:rPr lang="ru-RU" sz="1000" dirty="0"/>
              <a:t>— много не верной информации;</a:t>
            </a:r>
          </a:p>
          <a:p>
            <a:r>
              <a:rPr lang="ru-RU" sz="1000" dirty="0"/>
              <a:t>— нет собственных оригинальных идей (ученик сделал только то, что сказал учитель на уроке и совсем не работал дома, чтобы что-то улучшить, добавить, украсить);</a:t>
            </a:r>
          </a:p>
          <a:p>
            <a:r>
              <a:rPr lang="ru-RU" sz="1000" dirty="0"/>
              <a:t>— нет следов изучения и работы по тетради (если ребенок доставал элементы и работал с ними дома, то это обязательно будет заметно).</a:t>
            </a:r>
          </a:p>
        </p:txBody>
      </p:sp>
    </p:spTree>
    <p:extLst>
      <p:ext uri="{BB962C8B-B14F-4D97-AF65-F5344CB8AC3E}">
        <p14:creationId xmlns:p14="http://schemas.microsoft.com/office/powerpoint/2010/main" val="30277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-600x4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88" y="1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6138"/>
            <a:ext cx="878497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первого этапа проекта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«Изучение и разработка проекта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- сентябрь 2018 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Изучена и проанализирована необходимая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литературы, передового опыта педагогов, интернет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психологического содержания феномена учебной мотивации и особенностям обучения иностранным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языкам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 передовой опыт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интерактивных тетрадей в обучении младших школьников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Васильева М.М. Условия формирования мотивации при изучении иностранного языка. – М.: Педагогика 1988. – с.131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Вершинина </a:t>
            </a:r>
            <a:r>
              <a:rPr lang="ru-RU" dirty="0"/>
              <a:t>И. А. </a:t>
            </a:r>
            <a:r>
              <a:rPr lang="ru-RU" u="sng" dirty="0">
                <a:hlinkClick r:id="rId4"/>
              </a:rPr>
              <a:t>Формирование мотивации у школьников при обучении английскому </a:t>
            </a:r>
            <a:r>
              <a:rPr lang="ru-RU" u="sng" dirty="0" smtClean="0">
                <a:hlinkClick r:id="rId4"/>
              </a:rPr>
              <a:t>языку</a:t>
            </a:r>
            <a:endParaRPr lang="ru-RU" u="sng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 err="1"/>
              <a:t>Мацулевич</a:t>
            </a:r>
            <a:r>
              <a:rPr lang="ru-RU" dirty="0"/>
              <a:t> Ю. Н.</a:t>
            </a:r>
            <a:r>
              <a:rPr lang="ru-RU" u="sng" dirty="0">
                <a:hlinkClick r:id="rId5"/>
              </a:rPr>
              <a:t> Интерактивные тетради как эффективное средство повышение мотивации к изучению английского языка</a:t>
            </a:r>
            <a:endParaRPr lang="ru-RU" dirty="0"/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000" dirty="0" smtClean="0"/>
              <a:t>	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-600x4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88" y="1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6138"/>
            <a:ext cx="87849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первого этапа проекта</a:t>
            </a:r>
          </a:p>
          <a:p>
            <a:r>
              <a:rPr lang="ru-RU" sz="2000" dirty="0" smtClean="0"/>
              <a:t>	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5114826" cy="358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680634"/>
            <a:ext cx="3348002" cy="478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692696"/>
            <a:ext cx="5330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 авторский курс Анастасии Рыковой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In-Through-Out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 разработке и внедрению интерактивных тетрадей</a:t>
            </a:r>
          </a:p>
        </p:txBody>
      </p:sp>
    </p:spTree>
    <p:extLst>
      <p:ext uri="{BB962C8B-B14F-4D97-AF65-F5344CB8AC3E}">
        <p14:creationId xmlns:p14="http://schemas.microsoft.com/office/powerpoint/2010/main" val="21475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-600x4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6138"/>
            <a:ext cx="87849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первого этапа проекта</a:t>
            </a:r>
          </a:p>
          <a:p>
            <a:r>
              <a:rPr lang="ru-RU" sz="2000" dirty="0" smtClean="0"/>
              <a:t>	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92696"/>
            <a:ext cx="87849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входное анкетирование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«Оценка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школьной мотивации»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Н.Г.Лускановой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состоящей из 10 вопросов, наилучшим образом отражающих отношение детей к школе и учебному процессу, эмоциональное реагирование на школьную ситуацию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анкетировании участвовали 14 обучающихся 2 класса, были получены следующие результаты уровня школьной мотивации на начальном этапе проекта.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70039505"/>
              </p:ext>
            </p:extLst>
          </p:nvPr>
        </p:nvGraphicFramePr>
        <p:xfrm>
          <a:off x="1524000" y="2564904"/>
          <a:ext cx="5208240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51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1227</Words>
  <Application>Microsoft Office PowerPoint</Application>
  <PresentationFormat>Экран (4:3)</PresentationFormat>
  <Paragraphs>387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Comic Sans MS</vt:lpstr>
      <vt:lpstr>PT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ученик</cp:lastModifiedBy>
  <cp:revision>56</cp:revision>
  <cp:lastPrinted>2020-03-24T20:27:08Z</cp:lastPrinted>
  <dcterms:created xsi:type="dcterms:W3CDTF">2017-02-12T07:30:13Z</dcterms:created>
  <dcterms:modified xsi:type="dcterms:W3CDTF">2020-03-26T07:58:00Z</dcterms:modified>
</cp:coreProperties>
</file>